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0"/>
  </p:notesMasterIdLst>
  <p:handoutMasterIdLst>
    <p:handoutMasterId r:id="rId41"/>
  </p:handoutMasterIdLst>
  <p:sldIdLst>
    <p:sldId id="394" r:id="rId4"/>
    <p:sldId id="395" r:id="rId5"/>
    <p:sldId id="491" r:id="rId6"/>
    <p:sldId id="492" r:id="rId7"/>
    <p:sldId id="506" r:id="rId8"/>
    <p:sldId id="500" r:id="rId9"/>
    <p:sldId id="515" r:id="rId10"/>
    <p:sldId id="493" r:id="rId11"/>
    <p:sldId id="518" r:id="rId12"/>
    <p:sldId id="519" r:id="rId13"/>
    <p:sldId id="538" r:id="rId14"/>
    <p:sldId id="520" r:id="rId15"/>
    <p:sldId id="521" r:id="rId16"/>
    <p:sldId id="525" r:id="rId17"/>
    <p:sldId id="527" r:id="rId18"/>
    <p:sldId id="516" r:id="rId19"/>
    <p:sldId id="517" r:id="rId20"/>
    <p:sldId id="522" r:id="rId21"/>
    <p:sldId id="524" r:id="rId22"/>
    <p:sldId id="514" r:id="rId23"/>
    <p:sldId id="526" r:id="rId24"/>
    <p:sldId id="533" r:id="rId25"/>
    <p:sldId id="530" r:id="rId26"/>
    <p:sldId id="529" r:id="rId27"/>
    <p:sldId id="531" r:id="rId28"/>
    <p:sldId id="535" r:id="rId29"/>
    <p:sldId id="537" r:id="rId30"/>
    <p:sldId id="536" r:id="rId31"/>
    <p:sldId id="528" r:id="rId32"/>
    <p:sldId id="532" r:id="rId33"/>
    <p:sldId id="505" r:id="rId34"/>
    <p:sldId id="534" r:id="rId35"/>
    <p:sldId id="488" r:id="rId36"/>
    <p:sldId id="442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595" autoAdjust="0"/>
  </p:normalViewPr>
  <p:slideViewPr>
    <p:cSldViewPr>
      <p:cViewPr varScale="1">
        <p:scale>
          <a:sx n="82" d="100"/>
          <a:sy n="82" d="100"/>
        </p:scale>
        <p:origin x="48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197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JPA (Java Persistence API)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Java ORM, JPA and Hibernate</a:t>
            </a:r>
            <a:br>
              <a:rPr lang="en-US" dirty="0"/>
            </a:br>
            <a:r>
              <a:rPr lang="en-US" dirty="0"/>
              <a:t>CRUD Operations with JPA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5519" y="38880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9611" y="3970202"/>
            <a:ext cx="63504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JPA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15162"/>
            <a:ext cx="4519564" cy="2578612"/>
          </a:xfrm>
          <a:prstGeom prst="roundRect">
            <a:avLst>
              <a:gd name="adj" fmla="val 1784"/>
            </a:avLst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IDEA: Add Maven Dependencies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23731"/>
            <a:ext cx="10668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872" y="4058920"/>
            <a:ext cx="1615580" cy="19051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4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30" t="8064" r="16898" b="12596"/>
          <a:stretch/>
        </p:blipFill>
        <p:spPr>
          <a:xfrm>
            <a:off x="2132012" y="1066800"/>
            <a:ext cx="7924798" cy="53446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IDEA: Add Maven Dependencies 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46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IDEA: Add Maven Dependencies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24" y="1186363"/>
            <a:ext cx="8316088" cy="3413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1" y="3723044"/>
            <a:ext cx="8238264" cy="26015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64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IDEA: Add JPA Support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5" y="1371600"/>
            <a:ext cx="9291109" cy="4944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1219200"/>
            <a:ext cx="4333869" cy="3365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36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4379999" cy="1859842"/>
          </a:xfrm>
        </p:spPr>
        <p:txBody>
          <a:bodyPr/>
          <a:lstStyle/>
          <a:p>
            <a:r>
              <a:rPr lang="en-US" dirty="0"/>
              <a:t>Move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META-INF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persistence.xml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resources</a:t>
            </a:r>
            <a:r>
              <a:rPr lang="en-US" dirty="0"/>
              <a:t> folder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 Bugs: JPA + Maven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74" y="2752364"/>
            <a:ext cx="7151228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30" y="709634"/>
            <a:ext cx="4310246" cy="24629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661482" y="1625399"/>
            <a:ext cx="2341661" cy="63146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Java 8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2" y="2980526"/>
            <a:ext cx="2858511" cy="33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0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 Bugs: Java 8 Is </a:t>
            </a:r>
            <a:r>
              <a:rPr lang="en-US"/>
              <a:t>Not Default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35" y="1272102"/>
            <a:ext cx="6622354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6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Create the JPA configuration file to connect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blog_db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JPA Configuration: persistence.xml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1816" y="1828800"/>
            <a:ext cx="11125196" cy="4507352"/>
            <a:chOff x="760416" y="1708782"/>
            <a:chExt cx="10667996" cy="4507352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760416" y="2254298"/>
              <a:ext cx="10667996" cy="39618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&lt;persistence xmlns="http://xmlns.jcp.org/xml/ns/persistence" version="2.1"&gt;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&lt;persistence-unit name="blog-db"&gt;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&lt;properties&gt;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name="javax.persistence.jdbc.driver" value="com.mysql.cj.jdbc.Driver" /&gt;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name="javax.persistence.jdbc.url" value="</a:t>
              </a:r>
              <a:r>
                <a:rPr lang="en-US" sz="17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jdbc:mysql://localhost/blog_db</a:t>
              </a: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 /&gt;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name="javax.persistence.jdbc.user" value="root" /&gt;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name="javax.persistence.jdbc.password" value="" /&gt;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name="hibernate.connection.characterEncoding" value="utf-8" /&gt;</a:t>
              </a:r>
            </a:p>
            <a:p>
              <a:pPr marL="0" lvl="1" indent="0">
                <a:lnSpc>
                  <a:spcPct val="100000"/>
                </a:lnSpc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name="hibernate.show_sql" value="false" /&gt;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name="hibernate.format_sql" value="true" /&gt;</a:t>
              </a:r>
            </a:p>
            <a:p>
              <a:pPr marL="0" lvl="1" indent="0">
                <a:lnSpc>
                  <a:spcPct val="100000"/>
                </a:lnSpc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  &lt;property name="hibernate.hbm2ddl.auto" value="</a:t>
              </a:r>
              <a:r>
                <a:rPr lang="en-US" sz="17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create</a:t>
              </a: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 /&gt;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&lt;/properties&gt;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&lt;/persistence-unit&gt;</a:t>
              </a:r>
            </a:p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1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&lt;/persistence&gt;</a:t>
              </a:r>
            </a:p>
          </p:txBody>
        </p:sp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760416" y="1708782"/>
              <a:ext cx="10667996" cy="54551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lvl="1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6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resources\META-INF\persistence.xml</a:t>
              </a:r>
            </a:p>
          </p:txBody>
        </p:sp>
      </p:grp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959407" y="4588440"/>
            <a:ext cx="2597311" cy="902669"/>
          </a:xfrm>
          <a:prstGeom prst="wedgeRoundRectCallout">
            <a:avLst>
              <a:gd name="adj1" fmla="val 20893"/>
              <a:gd name="adj2" fmla="val -13680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Configure the DB connection string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5684872"/>
            <a:ext cx="3468688" cy="483180"/>
          </a:xfrm>
          <a:prstGeom prst="wedgeRoundRectCallout">
            <a:avLst>
              <a:gd name="adj1" fmla="val -28746"/>
              <a:gd name="adj2" fmla="val -965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or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update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083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Empty MySQL Database: </a:t>
            </a:r>
            <a:r>
              <a:rPr lang="en-US" noProof="1"/>
              <a:t>blog_db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406758"/>
            <a:ext cx="11125200" cy="488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3200400"/>
            <a:ext cx="5524979" cy="2141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2" y="5257800"/>
            <a:ext cx="2646091" cy="8505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93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Class: User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6" y="1688516"/>
            <a:ext cx="11125196" cy="4854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 @Table(name = "users")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User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@Id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Long id;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@Column(nullable = false, length = 30, unique = true)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username;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@Column(length = 60)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passwordHash;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@Column(length = 100)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fullName;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@OneToMany(mappedBy = "author")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Set&lt;Post&gt; posts = new HashSet&lt;Post&gt;();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6" y="1143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User.java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3" y="3812792"/>
            <a:ext cx="2819400" cy="2496568"/>
          </a:xfrm>
          <a:prstGeom prst="roundRect">
            <a:avLst>
              <a:gd name="adj" fmla="val 7168"/>
            </a:avLst>
          </a:prstGeom>
        </p:spPr>
      </p:pic>
      <p:sp>
        <p:nvSpPr>
          <p:cNvPr id="14" name="Rectangle 13"/>
          <p:cNvSpPr/>
          <p:nvPr/>
        </p:nvSpPr>
        <p:spPr>
          <a:xfrm>
            <a:off x="8761412" y="4343400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8761412" y="4687624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761412" y="5031848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8761412" y="5370776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5860608" y="3752888"/>
            <a:ext cx="2469004" cy="1278960"/>
          </a:xfrm>
          <a:prstGeom prst="wedgeRoundRectCallout">
            <a:avLst>
              <a:gd name="adj1" fmla="val -68814"/>
              <a:gd name="adj2" fmla="val -351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Generate also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getters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setters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toString()</a:t>
            </a:r>
          </a:p>
        </p:txBody>
      </p:sp>
    </p:spTree>
    <p:extLst>
      <p:ext uri="{BB962C8B-B14F-4D97-AF65-F5344CB8AC3E}">
        <p14:creationId xmlns:p14="http://schemas.microsoft.com/office/powerpoint/2010/main" val="538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Class: Post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6" y="1688516"/>
            <a:ext cx="11125196" cy="4854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 @Table(name = "posts")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@Id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Long id;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@Column(nullable = false, length = 300)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title;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@Lob @Column(nullable = false)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String body;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@ManyToOne(optional = false)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User author;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@Column(nullable = false)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LocalDateTime date = LocalDateTime.now();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6" y="1143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Post.java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132" y="2854960"/>
            <a:ext cx="2810434" cy="2895600"/>
          </a:xfrm>
          <a:prstGeom prst="roundRect">
            <a:avLst>
              <a:gd name="adj" fmla="val 7561"/>
            </a:avLst>
          </a:prstGeom>
        </p:spPr>
      </p:pic>
      <p:sp>
        <p:nvSpPr>
          <p:cNvPr id="15" name="Rectangle 14"/>
          <p:cNvSpPr/>
          <p:nvPr/>
        </p:nvSpPr>
        <p:spPr>
          <a:xfrm>
            <a:off x="8842692" y="3403600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842692" y="3747824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8842692" y="4092048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8842692" y="4430976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8842692" y="4775200"/>
            <a:ext cx="2514600" cy="344224"/>
          </a:xfrm>
          <a:prstGeom prst="rect">
            <a:avLst/>
          </a:prstGeom>
          <a:solidFill>
            <a:srgbClr val="002060">
              <a:alpha val="10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5987608" y="4304800"/>
            <a:ext cx="2469004" cy="1278960"/>
          </a:xfrm>
          <a:prstGeom prst="wedgeRoundRectCallout">
            <a:avLst>
              <a:gd name="adj1" fmla="val -68814"/>
              <a:gd name="adj2" fmla="val -351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Generate also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getters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setters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toString()</a:t>
            </a:r>
          </a:p>
        </p:txBody>
      </p:sp>
    </p:spTree>
    <p:extLst>
      <p:ext uri="{BB962C8B-B14F-4D97-AF65-F5344CB8AC3E}">
        <p14:creationId xmlns:p14="http://schemas.microsoft.com/office/powerpoint/2010/main" val="8324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200" dirty="0"/>
              <a:t> Frameworks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JPA</a:t>
            </a:r>
            <a:r>
              <a:rPr lang="en-US" sz="3200" dirty="0"/>
              <a:t> (Java Persistence API)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Install and Configure JPA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Mapping the DB Schema</a:t>
            </a:r>
            <a:br>
              <a:rPr lang="en-US" sz="3200" dirty="0"/>
            </a:br>
            <a:r>
              <a:rPr lang="en-US" sz="3200" dirty="0"/>
              <a:t>with JPA Annotations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Query Entities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Create, Update,</a:t>
            </a:r>
            <a:br>
              <a:rPr lang="en-US" sz="3000" dirty="0"/>
            </a:br>
            <a:r>
              <a:rPr lang="en-US" sz="3000" dirty="0"/>
              <a:t>Delete Entities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2510670"/>
            <a:ext cx="2080786" cy="20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256" y="1695856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211" y="4872841"/>
            <a:ext cx="2588588" cy="1342230"/>
          </a:xfrm>
          <a:prstGeom prst="roundRect">
            <a:avLst>
              <a:gd name="adj" fmla="val 2640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856" y="752081"/>
            <a:ext cx="2472548" cy="1410698"/>
          </a:xfrm>
          <a:prstGeom prst="roundRect">
            <a:avLst>
              <a:gd name="adj" fmla="val 1784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– Java Persistence API</a:t>
            </a:r>
          </a:p>
        </p:txBody>
      </p:sp>
      <p:sp>
        <p:nvSpPr>
          <p:cNvPr id="5" name="Down Arrow 4"/>
          <p:cNvSpPr/>
          <p:nvPr/>
        </p:nvSpPr>
        <p:spPr>
          <a:xfrm>
            <a:off x="2635664" y="2332875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 rot="19911801">
            <a:off x="5304756" y="4041319"/>
            <a:ext cx="442496" cy="31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ight Arrow 13"/>
          <p:cNvSpPr/>
          <p:nvPr/>
        </p:nvSpPr>
        <p:spPr>
          <a:xfrm>
            <a:off x="5339863" y="5370714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/>
          <p:cNvGrpSpPr/>
          <p:nvPr/>
        </p:nvGrpSpPr>
        <p:grpSpPr>
          <a:xfrm>
            <a:off x="684212" y="1188760"/>
            <a:ext cx="4510199" cy="1083110"/>
            <a:chOff x="405418" y="1188760"/>
            <a:chExt cx="4926994" cy="1083110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Persistence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createEntityManagerFactory()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4212" y="2774880"/>
            <a:ext cx="4510199" cy="1083110"/>
            <a:chOff x="405418" y="1188760"/>
            <a:chExt cx="4926994" cy="108311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EntityManagerFactory</a:t>
              </a: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createEntityManager()</a:t>
              </a: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2635664" y="3930220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22"/>
          <p:cNvGrpSpPr/>
          <p:nvPr/>
        </p:nvGrpSpPr>
        <p:grpSpPr>
          <a:xfrm>
            <a:off x="684212" y="4372225"/>
            <a:ext cx="4510199" cy="2054459"/>
            <a:chOff x="405418" y="1188760"/>
            <a:chExt cx="4926994" cy="2054459"/>
          </a:xfrm>
        </p:grpSpPr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488836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getTransaction()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find() / createQuery()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remove()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57597" y="2232657"/>
            <a:ext cx="3428999" cy="2110743"/>
            <a:chOff x="405418" y="1188760"/>
            <a:chExt cx="4926994" cy="2110743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Query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405418" y="1754382"/>
              <a:ext cx="4926994" cy="1545121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setParameter()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getResultList()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getSingleResult()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executeUpdate()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0600" y="4626709"/>
            <a:ext cx="3429000" cy="1799975"/>
            <a:chOff x="405418" y="1188760"/>
            <a:chExt cx="4926994" cy="1799975"/>
          </a:xfrm>
        </p:grpSpPr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EntityTransaction</a:t>
              </a:r>
            </a:p>
          </p:txBody>
        </p:sp>
        <p:sp>
          <p:nvSpPr>
            <p:cNvPr id="33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23435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begin()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commit()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rollback()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9918810" y="1188760"/>
            <a:ext cx="1585801" cy="774240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JPA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10517796" y="2016569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ight Arrow 44"/>
          <p:cNvSpPr/>
          <p:nvPr/>
        </p:nvSpPr>
        <p:spPr>
          <a:xfrm>
            <a:off x="9419300" y="3418439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053" name="Group 2052"/>
          <p:cNvGrpSpPr/>
          <p:nvPr/>
        </p:nvGrpSpPr>
        <p:grpSpPr>
          <a:xfrm>
            <a:off x="9918810" y="2827894"/>
            <a:ext cx="1585802" cy="1942806"/>
            <a:chOff x="9980611" y="2856688"/>
            <a:chExt cx="1735392" cy="1942806"/>
          </a:xfrm>
        </p:grpSpPr>
        <p:grpSp>
          <p:nvGrpSpPr>
            <p:cNvPr id="36" name="Group 35"/>
            <p:cNvGrpSpPr/>
            <p:nvPr/>
          </p:nvGrpSpPr>
          <p:grpSpPr>
            <a:xfrm>
              <a:off x="9980611" y="2856688"/>
              <a:ext cx="1578973" cy="1777430"/>
              <a:chOff x="405418" y="1188760"/>
              <a:chExt cx="4926994" cy="1777430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058435" y="2944240"/>
              <a:ext cx="1578973" cy="1777430"/>
              <a:chOff x="405418" y="1188760"/>
              <a:chExt cx="4926994" cy="1777430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4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137030" y="3022064"/>
              <a:ext cx="1578973" cy="1777430"/>
              <a:chOff x="405418" y="1188760"/>
              <a:chExt cx="4926994" cy="1777430"/>
            </a:xfrm>
          </p:grpSpPr>
          <p:sp>
            <p:nvSpPr>
              <p:cNvPr id="56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</p:grpSp>
      <p:pic>
        <p:nvPicPr>
          <p:cNvPr id="2052" name="Picture 20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811" y="5243957"/>
            <a:ext cx="1585800" cy="1182727"/>
          </a:xfrm>
          <a:prstGeom prst="rect">
            <a:avLst/>
          </a:prstGeom>
        </p:spPr>
      </p:pic>
      <p:sp>
        <p:nvSpPr>
          <p:cNvPr id="60" name="Up-Down Arrow 59"/>
          <p:cNvSpPr/>
          <p:nvPr/>
        </p:nvSpPr>
        <p:spPr>
          <a:xfrm>
            <a:off x="10517796" y="4808807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55" name="Rectangle 2054"/>
          <p:cNvSpPr/>
          <p:nvPr/>
        </p:nvSpPr>
        <p:spPr>
          <a:xfrm>
            <a:off x="5850600" y="1194455"/>
            <a:ext cx="3429000" cy="768545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javax.persistence.*;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9312016" y="131427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22" grpId="0" animBg="1"/>
      <p:bldP spid="45" grpId="0" animBg="1"/>
      <p:bldP spid="2055" grpId="0" animBg="1"/>
      <p:bldP spid="20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User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6" y="1219200"/>
            <a:ext cx="1112519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EntityManagerFactory emf = Persistence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createEntityManagerFactory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blog-db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EntityManager em = emf.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createEntityManager()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 newUser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User()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newUser.setUsername("pesho");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getTransaction().begin()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persist(newUser)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getTransaction().commit()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System.out.println("Created new user #" + newUser.getId());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emf.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553311" y="1524000"/>
            <a:ext cx="3205604" cy="993248"/>
          </a:xfrm>
          <a:prstGeom prst="wedgeRoundRectCallout">
            <a:avLst>
              <a:gd name="adj1" fmla="val -65741"/>
              <a:gd name="adj2" fmla="val -211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Persistence unit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persistence.xml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460172" y="2750125"/>
            <a:ext cx="4562804" cy="612248"/>
          </a:xfrm>
          <a:prstGeom prst="wedgeRoundRectCallout">
            <a:avLst>
              <a:gd name="adj1" fmla="val -65900"/>
              <a:gd name="adj2" fmla="val 653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Using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transaction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obligatory!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3884612" y="5181600"/>
            <a:ext cx="3429000" cy="993248"/>
          </a:xfrm>
          <a:prstGeom prst="wedgeRoundRectCallout">
            <a:avLst>
              <a:gd name="adj1" fmla="val -65603"/>
              <a:gd name="adj2" fmla="val -153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Always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the Entity Manager + Factory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18212" y="3571827"/>
            <a:ext cx="5486400" cy="612248"/>
          </a:xfrm>
          <a:prstGeom prst="wedgeRoundRectCallout">
            <a:avLst>
              <a:gd name="adj1" fmla="val -75105"/>
              <a:gd name="adj2" fmla="val -103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persist()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execute an SQL INSERT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480523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Maven + JPA + Hibernate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67717" y="1329778"/>
            <a:ext cx="7145249" cy="2920911"/>
            <a:chOff x="2367717" y="1329778"/>
            <a:chExt cx="7145249" cy="2920911"/>
          </a:xfrm>
        </p:grpSpPr>
        <p:pic>
          <p:nvPicPr>
            <p:cNvPr id="8" name="Picture 7" descr="http://www.scimonocesoftware.com/seefinance/SEE%20Finance%20Help/images/Edit_Transaction_128x12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93703">
              <a:off x="2367717" y="1607305"/>
              <a:ext cx="2465190" cy="24651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 descr="C:\Trash\table-re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32185">
              <a:off x="6596572" y="1588351"/>
              <a:ext cx="2916394" cy="23403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4163133" y="2017463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87755">
              <a:off x="4860464" y="1329778"/>
              <a:ext cx="1790836" cy="1021751"/>
            </a:xfrm>
            <a:prstGeom prst="roundRect">
              <a:avLst>
                <a:gd name="adj" fmla="val 7989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9020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Hibernate shows a lot of INFO / WARNING / DEBUG / ERROR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logs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Disable the informational logs from 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org.hibernate</a:t>
            </a:r>
            <a:r>
              <a:rPr lang="en-US" sz="3200" dirty="0"/>
              <a:t>" package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Put this at the first line in your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r>
              <a:rPr lang="en-US" sz="3000" dirty="0"/>
              <a:t> method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Hibernate Logging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3" y="1938864"/>
            <a:ext cx="10944000" cy="2372814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708026" y="5834964"/>
            <a:ext cx="1078293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Logger.getLogger("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").setLevel(Level.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SEVERE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235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%JAVA_HOME%\jre\lib\logging.properties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java.util.logging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08026" y="2057400"/>
            <a:ext cx="10782934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Log levels: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SEVERE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WARNING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FINER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FINEST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Default global logging level (for all loggers)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.level = INFO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Logging level for all messages printed on the console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java.util.logging.ConsoleHandler.level = FINEST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Logging levels for Hibernate messages (show SQL)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org.hibernate.level = SEVERE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org.hibernate.SQL.level = FINE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org.hibernate.type.descriptor.sql.level = FINEST</a:t>
            </a:r>
          </a:p>
        </p:txBody>
      </p:sp>
    </p:spTree>
    <p:extLst>
      <p:ext uri="{BB962C8B-B14F-4D97-AF65-F5344CB8AC3E}">
        <p14:creationId xmlns:p14="http://schemas.microsoft.com/office/powerpoint/2010/main" val="29816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User + Several Posts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6" y="1082040"/>
            <a:ext cx="11125196" cy="5454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getTransaction().begin()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 newUser = new User();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newUser.setUsername("pesho" + new Date().getTime());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newUser.setPasswordHash("pass12345"); newUser.setFullName("P.Petrov</a:t>
            </a:r>
            <a:r>
              <a:rPr lang="bg-BG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(newUser);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System.out.println("Created new user #" + newUser.getId());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Post newPost = new Post();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newPost.setTitle("Post Title " + 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newPost.setBody("&lt;p&gt;Body" + i + "&lt;/p&gt;");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newPost.setAuthor(newUser);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em.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(newPost);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System.out.println("Created new post #" + newPost.getId());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getTransaction().commit()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918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Data: List All Posts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99174" y="1564034"/>
            <a:ext cx="10200638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 allPostsQuerySlow = em.createQuery(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 p");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 allPostsQuery = em.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createQuery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 p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FETCH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p.author");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List&lt;Post&gt; posts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allPostsQuery.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getResultList()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(Post post : posts)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System.out.println(post);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151812" y="3810000"/>
            <a:ext cx="2757389" cy="1295400"/>
          </a:xfrm>
          <a:prstGeom prst="wedgeRoundRectCallout">
            <a:avLst>
              <a:gd name="adj1" fmla="val -69352"/>
              <a:gd name="adj2" fmla="val -6565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JOIN FETCH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avoid the "N+1 query problem"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2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Data: Posts by Username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99174" y="1508431"/>
            <a:ext cx="10200638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 peshoPosts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em.createQuery(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 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FETCH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p.author 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p.author.username 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LIKE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CONCAT(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'%')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.setParameter("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List&lt;Post&gt; posts = peshoPosts.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getResultList()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(Post post : posts)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System.out.println(post);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942012" y="1259840"/>
            <a:ext cx="3200400" cy="914400"/>
          </a:xfrm>
          <a:prstGeom prst="wedgeRoundRectCallout">
            <a:avLst>
              <a:gd name="adj1" fmla="val -64053"/>
              <a:gd name="adj2" fmla="val 635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Fetch the post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alogn with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39772" y="3007659"/>
            <a:ext cx="2590800" cy="878541"/>
          </a:xfrm>
          <a:prstGeom prst="wedgeRoundRectCallout">
            <a:avLst>
              <a:gd name="adj1" fmla="val -66014"/>
              <a:gd name="adj2" fmla="val 392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Bind a parameter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:username</a:t>
            </a:r>
          </a:p>
        </p:txBody>
      </p:sp>
    </p:spTree>
    <p:extLst>
      <p:ext uri="{BB962C8B-B14F-4D97-AF65-F5344CB8AC3E}">
        <p14:creationId xmlns:p14="http://schemas.microsoft.com/office/powerpoint/2010/main" val="6331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Generated SQL Code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820400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post0_.id as id1_0_0_,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user1_.id as id1_1_1_,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post0_.author_id as author_i5_0_0_,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post0_.body as body2_0_0_,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post0_.date as date3_0_0_,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post0_.title as title4_0_0_,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user1_.fullName as fullName2_1_1_,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user1_.passwordHash as password3_1_1_,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user1_.username as username4_1_1_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posts post0_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 JOIN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 user1_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post0_.author_id = user1_.id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user1_.username LIKE CONCAT(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'%')</a:t>
            </a:r>
          </a:p>
        </p:txBody>
      </p:sp>
    </p:spTree>
    <p:extLst>
      <p:ext uri="{BB962C8B-B14F-4D97-AF65-F5344CB8AC3E}">
        <p14:creationId xmlns:p14="http://schemas.microsoft.com/office/powerpoint/2010/main" val="4211281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Existing User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6" y="1066800"/>
            <a:ext cx="11125196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Load an existing user by 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 firstUser = 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(User.class, 1L);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Modify the User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firstUser.setPasswordHash("" + new Date().getTime());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firstUser.setFullName(firstUser.getFullName() + "2");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Persist pending changes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(firstUser);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"Edited existing user #" + firstUser.getId());</a:t>
            </a:r>
          </a:p>
        </p:txBody>
      </p:sp>
    </p:spTree>
    <p:extLst>
      <p:ext uri="{BB962C8B-B14F-4D97-AF65-F5344CB8AC3E}">
        <p14:creationId xmlns:p14="http://schemas.microsoft.com/office/powerpoint/2010/main" val="38445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#4216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40341"/>
            <a:ext cx="9577597" cy="1110780"/>
          </a:xfrm>
        </p:spPr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Existing User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6" y="1254769"/>
            <a:ext cx="11125196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Load an existing user by 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 firstUser = em.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(User.class, 1L);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Delete the user along with its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(Post post : firstUser.getPosts())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(post);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(firstUser);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System.out.println("Deleted existing user #"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firstUser.getId());</a:t>
            </a:r>
          </a:p>
        </p:txBody>
      </p:sp>
    </p:spTree>
    <p:extLst>
      <p:ext uri="{BB962C8B-B14F-4D97-AF65-F5344CB8AC3E}">
        <p14:creationId xmlns:p14="http://schemas.microsoft.com/office/powerpoint/2010/main" val="353012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Native SQL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6" y="1066800"/>
            <a:ext cx="10943996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LocalDateTime startDate =</a:t>
            </a:r>
          </a:p>
          <a:p>
            <a:r>
              <a:rPr lang="en-US" sz="2600" dirty="0"/>
              <a:t>  LocalDateTime.parse("2016-05-19T12:00:00");</a:t>
            </a:r>
          </a:p>
          <a:p>
            <a:r>
              <a:rPr lang="en-US" sz="2600" dirty="0"/>
              <a:t>LocalDateTime endDate = LocalDateTime.now();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Query postsQuery = em.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createNativeQuery</a:t>
            </a:r>
            <a:r>
              <a:rPr lang="en-US" sz="2600" dirty="0"/>
              <a:t>(</a:t>
            </a:r>
          </a:p>
          <a:p>
            <a:r>
              <a:rPr lang="en-US" sz="2600" dirty="0"/>
              <a:t> 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sz="2600" dirty="0"/>
              <a:t> id, title, date, body, author_id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600" dirty="0"/>
              <a:t> posts " +</a:t>
            </a:r>
          </a:p>
          <a:p>
            <a:r>
              <a:rPr lang="en-US" sz="2600" dirty="0"/>
              <a:t> 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sz="2600" dirty="0"/>
              <a:t> CONVERT(date, Date) " +</a:t>
            </a:r>
          </a:p>
          <a:p>
            <a:r>
              <a:rPr lang="en-US" sz="2600" dirty="0"/>
              <a:t> 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BETWEEN</a:t>
            </a:r>
            <a:r>
              <a:rPr lang="en-US" sz="2600" dirty="0"/>
              <a:t> :startDate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sz="2600" dirty="0"/>
              <a:t> :endDate", Post.class)</a:t>
            </a:r>
          </a:p>
          <a:p>
            <a:r>
              <a:rPr lang="en-US" sz="2600" dirty="0"/>
              <a:t>  .setParameter("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startDate</a:t>
            </a:r>
            <a:r>
              <a:rPr lang="en-US" sz="2600" dirty="0"/>
              <a:t>", startDate)</a:t>
            </a:r>
          </a:p>
          <a:p>
            <a:r>
              <a:rPr lang="en-US" sz="2600" dirty="0"/>
              <a:t>  .setParameter("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endDate</a:t>
            </a:r>
            <a:r>
              <a:rPr lang="en-US" sz="2600" dirty="0"/>
              <a:t>", endDate);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List&lt;Post&gt; posts = postsQuery.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getResultList()</a:t>
            </a:r>
            <a:r>
              <a:rPr lang="en-US" sz="2600" dirty="0"/>
              <a:t>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for (Post post : posts)</a:t>
            </a:r>
          </a:p>
          <a:p>
            <a:r>
              <a:rPr lang="en-US" sz="2600" dirty="0"/>
              <a:t>    System.out.println(post);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451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480523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CRUD Operations with JPA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67717" y="1329778"/>
            <a:ext cx="7145249" cy="2920911"/>
            <a:chOff x="2367717" y="1329778"/>
            <a:chExt cx="7145249" cy="2920911"/>
          </a:xfrm>
        </p:grpSpPr>
        <p:pic>
          <p:nvPicPr>
            <p:cNvPr id="8" name="Picture 7" descr="http://www.scimonocesoftware.com/seefinance/SEE%20Finance%20Help/images/Edit_Transaction_128x12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93703">
              <a:off x="2367717" y="1607305"/>
              <a:ext cx="2465190" cy="24651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 descr="C:\Trash\table-re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32185">
              <a:off x="6596572" y="1588351"/>
              <a:ext cx="2916394" cy="23403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4163133" y="2017463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87755">
              <a:off x="4860464" y="1329778"/>
              <a:ext cx="1790836" cy="1021751"/>
            </a:xfrm>
            <a:prstGeom prst="roundRect">
              <a:avLst>
                <a:gd name="adj" fmla="val 7989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74566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 Frameworks</a:t>
            </a:r>
            <a:r>
              <a:rPr lang="en-US" sz="3200" dirty="0"/>
              <a:t> maps DB tables to classes</a:t>
            </a:r>
          </a:p>
          <a:p>
            <a:pPr lvl="1"/>
            <a:r>
              <a:rPr lang="en-US" sz="3000" dirty="0"/>
              <a:t>Provide API for queries and CRUD operations</a:t>
            </a:r>
          </a:p>
          <a:p>
            <a:r>
              <a:rPr lang="en-US" sz="3200" dirty="0"/>
              <a:t>JPA + Hibernate is ORM framework for Java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EntityManager</a:t>
            </a:r>
            <a:r>
              <a:rPr lang="en-US" sz="3000" dirty="0"/>
              <a:t> provides CRUD +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63" y="1447800"/>
            <a:ext cx="2729549" cy="2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532565" y="3886200"/>
            <a:ext cx="8000247" cy="17704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EntityManagerFactory emf = Persistence</a:t>
            </a:r>
          </a:p>
          <a:p>
            <a:pPr>
              <a:lnSpc>
                <a:spcPct val="110000"/>
              </a:lnSpc>
            </a:pPr>
            <a:r>
              <a:rPr lang="en-US" dirty="0"/>
              <a:t>  .createEntityManagerFactory("blog-db");</a:t>
            </a:r>
          </a:p>
          <a:p>
            <a:pPr>
              <a:lnSpc>
                <a:spcPct val="110000"/>
              </a:lnSpc>
            </a:pPr>
            <a:r>
              <a:rPr lang="en-US" dirty="0"/>
              <a:t>EntityManager em = emf.createEntityManager();</a:t>
            </a:r>
          </a:p>
          <a:p>
            <a:pPr>
              <a:lnSpc>
                <a:spcPct val="110000"/>
              </a:lnSpc>
            </a:pPr>
            <a:r>
              <a:rPr lang="en-US" dirty="0"/>
              <a:t>User user = em.find(User.class, 1L);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34444" y="3936298"/>
            <a:ext cx="2388477" cy="2428970"/>
            <a:chOff x="9207938" y="3733328"/>
            <a:chExt cx="2388477" cy="2428970"/>
          </a:xfrm>
        </p:grpSpPr>
        <p:pic>
          <p:nvPicPr>
            <p:cNvPr id="12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9207938" y="4316657"/>
              <a:ext cx="2388477" cy="1845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87755">
              <a:off x="9789561" y="3733328"/>
              <a:ext cx="1480030" cy="844423"/>
            </a:xfrm>
            <a:prstGeom prst="roundRect">
              <a:avLst>
                <a:gd name="adj" fmla="val 7989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JPA (Java Persistence API)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Frameworks – 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25" y="1151121"/>
            <a:ext cx="3199023" cy="5249679"/>
          </a:xfrm>
          <a:prstGeom prst="roundRect">
            <a:avLst>
              <a:gd name="adj" fmla="val 1451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99583" y="2636661"/>
            <a:ext cx="3304488" cy="2278598"/>
            <a:chOff x="4902679" y="3344655"/>
            <a:chExt cx="2620154" cy="2034475"/>
          </a:xfrm>
        </p:grpSpPr>
        <p:sp>
          <p:nvSpPr>
            <p:cNvPr id="8" name="Cloud 7"/>
            <p:cNvSpPr/>
            <p:nvPr/>
          </p:nvSpPr>
          <p:spPr>
            <a:xfrm>
              <a:off x="5027612" y="3767901"/>
              <a:ext cx="2362200" cy="1371600"/>
            </a:xfrm>
            <a:prstGeom prst="cloud">
              <a:avLst/>
            </a:prstGeom>
            <a:solidFill>
              <a:srgbClr val="515B64"/>
            </a:solidFill>
            <a:ln w="571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2800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6774468" y="4809934"/>
              <a:ext cx="748365" cy="557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6755625" y="3478069"/>
              <a:ext cx="742410" cy="475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4995632" y="3511372"/>
              <a:ext cx="724768" cy="53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4902679" y="4859058"/>
              <a:ext cx="748365" cy="520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094412" y="5257800"/>
            <a:ext cx="1781974" cy="937361"/>
          </a:xfrm>
          <a:prstGeom prst="wedgeRoundRectCallout">
            <a:avLst>
              <a:gd name="adj1" fmla="val 81730"/>
              <a:gd name="adj2" fmla="val -390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 Entity Classes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612" y="1151121"/>
            <a:ext cx="2539776" cy="5249679"/>
          </a:xfrm>
          <a:prstGeom prst="roundRect">
            <a:avLst>
              <a:gd name="adj" fmla="val 1714"/>
            </a:avLst>
          </a:prstGeom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030501" y="1198711"/>
            <a:ext cx="1790797" cy="987428"/>
          </a:xfrm>
          <a:prstGeom prst="wedgeRoundRectCallout">
            <a:avLst>
              <a:gd name="adj1" fmla="val -79480"/>
              <a:gd name="adj2" fmla="val 3885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DB Schema</a:t>
            </a:r>
          </a:p>
        </p:txBody>
      </p:sp>
    </p:spTree>
    <p:extLst>
      <p:ext uri="{BB962C8B-B14F-4D97-AF65-F5344CB8AC3E}">
        <p14:creationId xmlns:p14="http://schemas.microsoft.com/office/powerpoint/2010/main" val="40949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query</a:t>
            </a:r>
            <a:r>
              <a:rPr lang="en-US" dirty="0"/>
              <a:t>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Some ORMs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JPA – Java Persistence API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0" y="1219200"/>
            <a:ext cx="8534402" cy="5166928"/>
          </a:xfrm>
          <a:prstGeom prst="roundRect">
            <a:avLst>
              <a:gd name="adj" fmla="val 943"/>
            </a:avLst>
          </a:prstGeom>
        </p:spPr>
      </p:pic>
    </p:spTree>
    <p:extLst>
      <p:ext uri="{BB962C8B-B14F-4D97-AF65-F5344CB8AC3E}">
        <p14:creationId xmlns:p14="http://schemas.microsoft.com/office/powerpoint/2010/main" val="415345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JPA: </a:t>
            </a:r>
            <a:r>
              <a:rPr lang="en-US"/>
              <a:t>Maven Dependencies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6" y="1688516"/>
            <a:ext cx="10515596" cy="47066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&lt;groupId&gt;org.hibernate&lt;/groupId&gt;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&lt;version&gt;5.2.1.Final&lt;/version&gt;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&lt;groupId&gt;mysql&lt;/groupId&gt;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&lt;version&gt;6.0.3&lt;/version&gt;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&lt;/dependencies&gt;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6" y="1143000"/>
            <a:ext cx="105155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923212" y="3429000"/>
            <a:ext cx="2819400" cy="990600"/>
          </a:xfrm>
          <a:prstGeom prst="wedgeRoundRectCallout">
            <a:avLst>
              <a:gd name="adj1" fmla="val -71662"/>
              <a:gd name="adj2" fmla="val -572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Include library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hibernate-core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56412" y="5278120"/>
            <a:ext cx="3657600" cy="978484"/>
          </a:xfrm>
          <a:prstGeom prst="wedgeRoundRectCallout">
            <a:avLst>
              <a:gd name="adj1" fmla="val -65551"/>
              <a:gd name="adj2" fmla="val -551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Include library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mysql-connector-java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62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IDEA: Add Maven Support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37" y="2089067"/>
            <a:ext cx="4333869" cy="3365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36" y="1158110"/>
            <a:ext cx="5705476" cy="522758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206213" y="3609973"/>
            <a:ext cx="430999" cy="323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4800600"/>
            <a:ext cx="3154953" cy="609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8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1568</Words>
  <Application>Microsoft Office PowerPoint</Application>
  <PresentationFormat>Custom</PresentationFormat>
  <Paragraphs>344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1_SoftUni 16x9</vt:lpstr>
      <vt:lpstr>JPA (Java Persistence API)</vt:lpstr>
      <vt:lpstr>Table of Contents</vt:lpstr>
      <vt:lpstr>Have a Question?</vt:lpstr>
      <vt:lpstr>ORM Frameworks – Overview</vt:lpstr>
      <vt:lpstr>Mapping DB Tables to Classes</vt:lpstr>
      <vt:lpstr>ORM Frameworks – Features</vt:lpstr>
      <vt:lpstr>JPA – Java Persistence API</vt:lpstr>
      <vt:lpstr>Starting with JPA: Maven Dependencies</vt:lpstr>
      <vt:lpstr>IntelliJ IDEA: Add Maven Support</vt:lpstr>
      <vt:lpstr>IntelliJ IDEA: Add Maven Dependencies</vt:lpstr>
      <vt:lpstr>IntelliJ IDEA: Add Maven Dependencies (2)</vt:lpstr>
      <vt:lpstr>IntelliJ IDEA: Add Maven Dependencies (3)</vt:lpstr>
      <vt:lpstr>IntelliJ IDEA: Add JPA Support</vt:lpstr>
      <vt:lpstr>IntelliJ IDEA Bugs: JPA + Maven</vt:lpstr>
      <vt:lpstr>IntelliJ IDEA Bugs: Java 8 Is Not Default</vt:lpstr>
      <vt:lpstr>The JPA Configuration: persistence.xml</vt:lpstr>
      <vt:lpstr>Create Empty MySQL Database: blog_db</vt:lpstr>
      <vt:lpstr>Entity Class: User</vt:lpstr>
      <vt:lpstr>Entity Class: Post</vt:lpstr>
      <vt:lpstr>JPA – Java Persistence API</vt:lpstr>
      <vt:lpstr>Create New User</vt:lpstr>
      <vt:lpstr>Maven + JPA + Hibernate</vt:lpstr>
      <vt:lpstr>Configure Hibernate Logging</vt:lpstr>
      <vt:lpstr>Configure java.util.logging</vt:lpstr>
      <vt:lpstr>Create New User + Several Posts</vt:lpstr>
      <vt:lpstr>Query Data: List All Posts</vt:lpstr>
      <vt:lpstr>Query Data: Posts by Username</vt:lpstr>
      <vt:lpstr>Look at the Generated SQL Code</vt:lpstr>
      <vt:lpstr>Edit Existing User</vt:lpstr>
      <vt:lpstr>Delete Existing User</vt:lpstr>
      <vt:lpstr>Execute Native SQL</vt:lpstr>
      <vt:lpstr>CRUD Operations with JPA</vt:lpstr>
      <vt:lpstr>Summary</vt:lpstr>
      <vt:lpstr>JPA (Java Persistence API)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JPA (Java Persistence API)</dc:title>
  <dc:subject>PHP and MySQL Course</dc:subject>
  <dc:creator/>
  <cp:keywords>JPA, Java Persistence API, Hibernate, Java, SQL, database, table, relationship, CRUD, ORM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2016-07-28T14:24:05Z</dcterms:modified>
  <cp:category>JPA, Java, Hibernate, database, MySQL, ORM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